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258" r:id="rId3"/>
    <p:sldId id="302" r:id="rId4"/>
    <p:sldId id="259" r:id="rId5"/>
    <p:sldId id="256" r:id="rId6"/>
    <p:sldId id="287" r:id="rId7"/>
    <p:sldId id="291" r:id="rId8"/>
    <p:sldId id="284" r:id="rId9"/>
    <p:sldId id="292" r:id="rId10"/>
    <p:sldId id="294" r:id="rId11"/>
    <p:sldId id="269" r:id="rId12"/>
    <p:sldId id="295" r:id="rId13"/>
    <p:sldId id="272" r:id="rId14"/>
    <p:sldId id="274" r:id="rId15"/>
    <p:sldId id="297" r:id="rId16"/>
    <p:sldId id="264" r:id="rId17"/>
    <p:sldId id="260" r:id="rId18"/>
    <p:sldId id="303" r:id="rId19"/>
    <p:sldId id="278" r:id="rId20"/>
    <p:sldId id="281" r:id="rId21"/>
    <p:sldId id="282" r:id="rId22"/>
    <p:sldId id="261" r:id="rId23"/>
    <p:sldId id="262" r:id="rId24"/>
    <p:sldId id="263" r:id="rId25"/>
    <p:sldId id="30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3961" autoAdjust="0"/>
  </p:normalViewPr>
  <p:slideViewPr>
    <p:cSldViewPr>
      <p:cViewPr>
        <p:scale>
          <a:sx n="70" d="100"/>
          <a:sy n="70" d="100"/>
        </p:scale>
        <p:origin x="-13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38455-4168-4450-AA26-7D86DB80B3CF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B4A5-E8FD-40AF-9C51-5C34EF5E7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5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নং-১-স্বাগতম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48912-84C0-4A56-BD2C-1FA8A2351E8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3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১০ -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বুঝানো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বাংলাদেশের্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উন্নতি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অর্থা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ৎ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এগিয়ে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8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নং-১১-এই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সর্ববৃহ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ৎ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ডেইরি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সমবায়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প্রতিষ্ঠান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বাকি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অনুকরণীয়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উদাহরণ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1200" b="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নং-১২-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পরিবর্তনের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ধারার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—২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-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কারণঃ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কৃষকদের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চাইতে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সংগঠিত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কারণঃ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কৃষিবিজ্ঞান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প্রকৌশলের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অভূতপূর্ব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অগ্রগতি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ভারতীয়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বিজ্ঞানীরা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শুধু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ভারতীয়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কৃষিকেই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নয়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কৃষিকেও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নেতৃত্ব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দিচ্ছেন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88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নং-১৩-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৫০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গুণ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12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পরিবেশের</a:t>
            </a:r>
            <a:r>
              <a:rPr lang="en-US" sz="12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বৈচিত্র্য</a:t>
            </a:r>
            <a:r>
              <a:rPr lang="en-US" sz="12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cap="all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baseline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cap="all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86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নং-১৪-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পরিবেশের</a:t>
            </a:r>
            <a:r>
              <a:rPr lang="en-US" sz="1200" b="0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বৈচিত্র্যে</a:t>
            </a:r>
            <a:r>
              <a:rPr lang="en-US" sz="1200" b="0" cap="all" baseline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মরু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অঞ্চল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বরফাবৃত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অঞ্চল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নিচু</a:t>
            </a:r>
            <a:r>
              <a:rPr lang="en-US" sz="1200" b="0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জলাভূমি</a:t>
            </a:r>
            <a:r>
              <a:rPr lang="en-US" sz="1200" b="0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="0" cap="all" spc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1200" b="0" cap="all" spc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="0" cap="all" spc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পার্বত্য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অসমতল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ভূমি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,</a:t>
            </a:r>
            <a:r>
              <a:rPr lang="en-US" sz="1200" b="0" cap="all" spc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as-IN" sz="1200" b="0" dirty="0" smtClean="0">
                <a:latin typeface="NikoshBAN" pitchFamily="2" charset="0"/>
                <a:cs typeface="NikoshBAN" pitchFamily="2" charset="0"/>
              </a:rPr>
              <a:t>অনুর্বর খরাপ্রবণ এলাকা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1200" b="0" dirty="0" smtClean="0">
                <a:latin typeface="NikoshBAN" pitchFamily="2" charset="0"/>
                <a:cs typeface="NikoshBAN" pitchFamily="2" charset="0"/>
              </a:rPr>
              <a:t>নদীবিধৌত উর্বর অঞ্চল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অঞ্চলে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তুষারস্নাত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শীতকাল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তখন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অঞ্চলে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গ্রীষ্ম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বসন্তকাল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এনিমেশনের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47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স্লাইড </a:t>
            </a:r>
            <a:r>
              <a:rPr lang="en-US" b="0" dirty="0" err="1" smtClean="0"/>
              <a:t>নং</a:t>
            </a:r>
            <a:r>
              <a:rPr lang="en-US" b="0" dirty="0" smtClean="0"/>
              <a:t> 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১৫: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গ্রাফ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বুঝানো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দিক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উভয়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জমির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ইউনিট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গড়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কাছাকাছি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রাজ্যের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জমির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ইউনিট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গড়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উঁচু</a:t>
            </a:r>
            <a:r>
              <a:rPr lang="en-US" sz="1200" b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b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/>
              <a:t>স্লাইড</a:t>
            </a:r>
            <a:r>
              <a:rPr lang="en-US" b="0" dirty="0" smtClean="0"/>
              <a:t> </a:t>
            </a:r>
            <a:r>
              <a:rPr lang="en-US" b="0" dirty="0" err="1" smtClean="0"/>
              <a:t>নং</a:t>
            </a:r>
            <a:r>
              <a:rPr lang="en-US" b="0" dirty="0" smtClean="0"/>
              <a:t> 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১৬: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পাট,চামড়া,ইলিশ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ছাড়া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কৃষিপণ্য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বাংলাদেশে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রপ্তানি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b="0" cap="all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cap="all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cap="all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="0" cap="all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1200" b="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94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১৭-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0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স্লাইড</a:t>
            </a:r>
            <a:r>
              <a:rPr lang="en-US" dirty="0" smtClean="0"/>
              <a:t> </a:t>
            </a:r>
            <a:r>
              <a:rPr lang="en-US" dirty="0" err="1" smtClean="0"/>
              <a:t>নং</a:t>
            </a:r>
            <a:r>
              <a:rPr lang="en-US" baseline="0" dirty="0" smtClean="0"/>
              <a:t> ১৮-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বাংলাদেশ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ভিয়েতনাম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মানচিত্রে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31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১৯-এই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ধান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,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২৫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অনাগ্রসর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দুর্বল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কারন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সংগঠিত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cap="none" spc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1200" b="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en-US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স্লাইড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০২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040-396B-4F25-A251-C71331419A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নং-২০-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সমবায়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সংগঠনগুলো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অত্যন্ত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শক্তিশালী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সৃজনশীল</a:t>
            </a:r>
            <a:r>
              <a:rPr lang="en-US" sz="1200" b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প্রত্যেক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সংগঠনের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সংগে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জড়ীত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cap="none" spc="0" baseline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cap="none" spc="0" baseline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en-US" sz="1200" b="0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74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২১-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1200" b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1200" b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সংগঠনগুলো</a:t>
            </a:r>
            <a:r>
              <a:rPr lang="en-US" sz="1200" b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শক্তিশালী</a:t>
            </a:r>
            <a:r>
              <a:rPr lang="en-US" sz="1200" b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হওয়ায়</a:t>
            </a:r>
            <a:r>
              <a:rPr lang="en-US" sz="1200" b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বাৎসরিক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ব্যয়ের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৫০%যোগান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সংগঠনগুলো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,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সম্প্রসারণ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প্রতিষ্ঠান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আর্থিক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9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২২-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2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২৩-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59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২৪-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3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smtClean="0">
                <a:latin typeface="NikoshBAN" pitchFamily="2" charset="0"/>
                <a:cs typeface="NikoshBAN" pitchFamily="2" charset="0"/>
              </a:rPr>
              <a:t> ২৫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সমাপ্তি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35D1-8096-478F-BB56-EE961B30644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নং-৩-এই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এশিয়ার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মানচিত্রে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পাশে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আসবো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8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স্লাইড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০৪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A80C5-5C85-4D6E-A9D3-09E3F7F084E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নং-৫-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1200" b="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9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নং-৬-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পার্শ্ববর্তী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দেশ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দেশ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জনসংখ্যা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বৃদ্ধির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সমস্যাগ্রস্ত</a:t>
            </a:r>
            <a:r>
              <a:rPr lang="en-US" sz="1200" b="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বর্ধনশীল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জনগোষ্ঠীর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ক্ষুধা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নিবারণের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গুরুভার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দেশ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দুটির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সমাজের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উপর।এনিমেশনের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7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নং-৭-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ঐতিহাসিক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সাংস্কৃতিক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সম্পর্কের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বৈচিত্র্যেরও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23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NikoshBAN" pitchFamily="2" charset="0"/>
                <a:cs typeface="NikoshBAN" pitchFamily="2" charset="0"/>
              </a:rPr>
              <a:t>স্লাইড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৮: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গ্রাফ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বুঝানো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বাংলাদেশের্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উন্নতি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অর্থা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ৎ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এগিয়ে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৯ -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বুঝানো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বাংলাদেশের্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উন্নতি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অর্থা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ৎ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এগিয়ে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B4A5-E8FD-40AF-9C51-5C34EF5E7F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7.wdp"/><Relationship Id="rId10" Type="http://schemas.openxmlformats.org/officeDocument/2006/relationships/image" Target="../media/image41.jpeg"/><Relationship Id="rId4" Type="http://schemas.openxmlformats.org/officeDocument/2006/relationships/image" Target="../media/image38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3.jpe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0.jpeg"/><Relationship Id="rId5" Type="http://schemas.openxmlformats.org/officeDocument/2006/relationships/image" Target="../media/image46.jpeg"/><Relationship Id="rId10" Type="http://schemas.microsoft.com/office/2007/relationships/hdphoto" Target="../media/hdphoto11.wdp"/><Relationship Id="rId4" Type="http://schemas.openxmlformats.org/officeDocument/2006/relationships/image" Target="../media/image45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12.wdp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haikhmasudurrahman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12" Type="http://schemas.microsoft.com/office/2007/relationships/hdphoto" Target="../media/hdphoto5.wdp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microsoft.com/office/2007/relationships/hdphoto" Target="../media/hdphoto3.wdp"/><Relationship Id="rId15" Type="http://schemas.openxmlformats.org/officeDocument/2006/relationships/image" Target="../media/image20.jpe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class six chapter 2\mobile picture gif 30-10-15\natural-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1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9147" y="295870"/>
            <a:ext cx="8504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বিষয়ের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পক্ষ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28074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838200"/>
            <a:ext cx="16002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819090"/>
            <a:ext cx="128751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60832" y="4648200"/>
            <a:ext cx="11168" cy="2117835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http://10.175.165.11/SP104.18.44.219/SDwww.bhorerkagoj.net/Sponline%2fwp-content%2fuploads%2f2015/Rqae5eb53b-c103-49e4-a363-9cb05f81161d/ID64AC90D38C9C55E9/RV200000/AVSkyController_3.1.2.50020/Br200/CL2-global/EI710253446/Ht240/IP10.42.101.32%3a49240/IQ25/MO15/MT0/NIGPMOCCA-GAZDIST1-SKFCTL4/OC0/OS0/Otjpeg/PB200/PNMedCongestion_3G4GWiFi_Desktop/SI0700060058c050000000000000000000000000000a2a652000000000000000000000000068122cdb697dacdb44e6a800/SUhttp%3a%2f%2fwww.bhorerkagoj.net%2fonline%2fwp-content%2fuploads%2f2015%2f06%2fvt6ablrh.jpg/Sd736B7966697265/TI710253446/Tr1/Wh400/EUm2YBWjlxl1ePX.Jierv-5jq2Xc.TuHKwvt8KOgVEgEvrAywB2stmlmS4viEwsPXHWrsMNptZd7xU3rNRbu-4fxgZGhscHR4fKCkqKywtLi8%3d/EVe351cf09f102ff3b706759796efb8bae/fil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4886280"/>
            <a:ext cx="1361947" cy="13621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Picture 4" descr="http://archive.ittefaq.com.bd/admin/news_images/2014/03/14/thumbnails/image_1156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882986"/>
            <a:ext cx="1346181" cy="13654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Picture 4" descr="D:\agriculture\seven2\KHAGR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819923"/>
            <a:ext cx="1371609" cy="14284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074" name="Picture 2" descr="D:\class six chapter 2\agriculture\part-4\The-Importance-Of-Organic-Cott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47" y="1616580"/>
            <a:ext cx="1337453" cy="14320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class six chapter 2\agriculture\part-4\cott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" y="1600200"/>
            <a:ext cx="1371608" cy="14320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lass six chapter 2\agriculture\class 6\Fish-farming-in-the-countrys-2-600x3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69" y="4851887"/>
            <a:ext cx="1371609" cy="13955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class six chapter 2\agriculture\class 6\22c3f5832bf9b645642937baf20df939-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r="2870"/>
          <a:stretch/>
        </p:blipFill>
        <p:spPr bwMode="auto">
          <a:xfrm>
            <a:off x="1600191" y="4819923"/>
            <a:ext cx="1371609" cy="13955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lass six chapter 2\agriculture\agriculture 4-11\imag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" y="4814671"/>
            <a:ext cx="1371609" cy="14229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lass six chapter 2\agriculture\agriculture 4-11\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16580"/>
            <a:ext cx="1306729" cy="14425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lass six chapter 2\agriculture\agriculture 4-11\papaya-farming-3659-600x30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0" y="1600200"/>
            <a:ext cx="1371610" cy="14320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class six chapter 2\agriculture\agriculture 1-11-15\Arka samra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1"/>
            <a:ext cx="1329009" cy="14484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class six chapter 2\agriculture\agriculture 1-11-15\High-Yield-Tomato11-930x36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08" y="1600200"/>
            <a:ext cx="1336892" cy="14320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68665" y="1047690"/>
            <a:ext cx="78433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তুলনা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2800" y="147935"/>
            <a:ext cx="323179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তুলা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সবজি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মাঠ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উদ্যান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ফসল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60832" y="1524000"/>
            <a:ext cx="0" cy="220980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79832" y="4250001"/>
            <a:ext cx="78433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তুলনা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52400"/>
            <a:ext cx="84593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সর্ববৃহ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ৎ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ডেইরি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সমবায়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প্রতিষ্ঠান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747" name="Picture 3" descr="D:\agriculture\8 class\dairy-top-im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066800"/>
            <a:ext cx="8271825" cy="4267200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sp3d>
            <a:bevelT prst="slope"/>
          </a:sp3d>
        </p:spPr>
      </p:pic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02723"/>
              </p:ext>
            </p:extLst>
          </p:nvPr>
        </p:nvGraphicFramePr>
        <p:xfrm>
          <a:off x="838200" y="5334000"/>
          <a:ext cx="57292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ackager Shell Object" showAsIcon="1" r:id="rId5" imgW="5729040" imgH="685800" progId="Package">
                  <p:embed/>
                </p:oleObj>
              </mc:Choice>
              <mc:Fallback>
                <p:oleObj name="Packager Shell Object" showAsIcon="1" r:id="rId5" imgW="57290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5334000"/>
                        <a:ext cx="57292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3200400"/>
            <a:ext cx="22098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পরিবর্তনের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ধারার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—২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308318"/>
            <a:ext cx="320040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কারণঃ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কৃষকদের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চাইতে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সংগঠিত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08318"/>
            <a:ext cx="32004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অপর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কারণঃ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কৃষিবিজ্ঞান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প্রকৌশলের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অভূতপূর্ব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অগ্রগতি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Arrow Connector 5"/>
          <p:cNvCxnSpPr>
            <a:stCxn id="2" idx="1"/>
          </p:cNvCxnSpPr>
          <p:nvPr/>
        </p:nvCxnSpPr>
        <p:spPr>
          <a:xfrm flipH="1" flipV="1">
            <a:off x="1295400" y="3200400"/>
            <a:ext cx="1905000" cy="47705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10200" y="2819400"/>
            <a:ext cx="1981200" cy="81864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4" descr="http://tejkhabar.in/wp-content/uploads/2015/03/Farm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559" y="4548901"/>
            <a:ext cx="2404242" cy="1981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Picture 8" descr="http://pocketperspectives.files.wordpress.com/2012/11/thank-the-farmer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06316" y="4548901"/>
            <a:ext cx="2170484" cy="1981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cxnSp>
        <p:nvCxnSpPr>
          <p:cNvPr id="23" name="Straight Arrow Connector 22"/>
          <p:cNvCxnSpPr/>
          <p:nvPr/>
        </p:nvCxnSpPr>
        <p:spPr>
          <a:xfrm>
            <a:off x="457200" y="3228720"/>
            <a:ext cx="0" cy="119088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http://epubs.icar.org.in/ejournal/public/journals/1/cover_issue_719_en_U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47998" y="3634501"/>
            <a:ext cx="1286202" cy="29186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" name="Picture 2" descr="http://d2yhexj5rb8c94.cloudfront.net/sites/default/files/styles/article_node_view/public/modi3_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10400" y="4548902"/>
            <a:ext cx="1981200" cy="195391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cxnSp>
        <p:nvCxnSpPr>
          <p:cNvPr id="36" name="Straight Arrow Connector 35"/>
          <p:cNvCxnSpPr/>
          <p:nvPr/>
        </p:nvCxnSpPr>
        <p:spPr>
          <a:xfrm>
            <a:off x="8607972" y="2819400"/>
            <a:ext cx="2628" cy="16002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4" descr="D:\class six chapter 2\agriculture\8 class\India-gross-domestic-produc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95400"/>
            <a:ext cx="2142798" cy="1828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" y="467380"/>
            <a:ext cx="8686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ভারতীয়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বিজ্ঞানীরা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শুধু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ভারতীয়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কৃষিকেই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নয়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বিশ্বের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কৃষিকেও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নেতৃত্ব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দিচ্ছেন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lass six chapter 2\agriculture\8 class\index.htm_txt_map-of-asia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81382"/>
            <a:ext cx="5334000" cy="4044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16823452">
            <a:off x="1169246" y="3401401"/>
            <a:ext cx="1905663" cy="922612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6823452" flipH="1">
            <a:off x="3003902" y="3247928"/>
            <a:ext cx="315705" cy="91185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799" y="304800"/>
            <a:ext cx="490688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৫০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গুণ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 descr="http://www.unep-wcmc.org/system/cms/files/files/000/000/487/original/photo_collage_af_amp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62600" y="1713068"/>
            <a:ext cx="3429000" cy="4044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8" name="Rectangle 7"/>
          <p:cNvSpPr/>
          <p:nvPr/>
        </p:nvSpPr>
        <p:spPr>
          <a:xfrm>
            <a:off x="4800600" y="5892225"/>
            <a:ext cx="42210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পরিবেশের</a:t>
            </a:r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বৈচিত্র্য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3604" y="205740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মরু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অঞ্চল</a:t>
            </a:r>
            <a:endParaRPr lang="en-US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414" name="Picture 6" descr="http://cdn.bn.banglanews24.com/media/files/July2015/July12/5_2713881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9208"/>
            <a:ext cx="1730439" cy="1676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416" name="Picture 8" descr="https://upload.wikimedia.org/wikipedia/commons/8/83/Snow_covered_mountains_in_Ghaz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09208"/>
            <a:ext cx="1730439" cy="1676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6"/>
          <p:cNvSpPr/>
          <p:nvPr/>
        </p:nvSpPr>
        <p:spPr>
          <a:xfrm>
            <a:off x="2938219" y="2057400"/>
            <a:ext cx="16337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বরফাবৃত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অঞ্চল</a:t>
            </a:r>
            <a:endParaRPr lang="en-US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418" name="Picture 10" descr="http://farm9.staticflickr.com/8395/8616728698_99cbed14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4161" y="329469"/>
            <a:ext cx="1730439" cy="16808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ctangle 8"/>
          <p:cNvSpPr/>
          <p:nvPr/>
        </p:nvSpPr>
        <p:spPr>
          <a:xfrm>
            <a:off x="4572000" y="2116329"/>
            <a:ext cx="14398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নিচু</a:t>
            </a:r>
            <a:r>
              <a:rPr lang="en-US" sz="2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জলাভূমি</a:t>
            </a:r>
            <a:endParaRPr lang="en-US" sz="2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420" name="Picture 12" descr="http://visitchittagong.net/wp-content/uploads/2014/10/%E0%A6%AC%E0%A6%BE%E0%A6%A8%E0%A7%8D%E0%A6%A6%E0%A6%B0%E0%A6%AC%E0%A6%BE%E0%A6%A8%E0%A7%87%E0%A6%B0-%E0%A6%AA%E0%A6%B0%E0%A7%8D%E0%A6%AF%E0%A6%9F%E0%A6%A8-%E0%A6%B8%E0%A7%8D%E0%A6%AA%E0%A6%9F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304800"/>
            <a:ext cx="1752600" cy="1721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1" name="Rectangle 10"/>
          <p:cNvSpPr/>
          <p:nvPr/>
        </p:nvSpPr>
        <p:spPr>
          <a:xfrm>
            <a:off x="6858000" y="2138008"/>
            <a:ext cx="21611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পার্বত্য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অসমতল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ভূমি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422" name="Picture 14" descr="File phot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3124200"/>
            <a:ext cx="1737008" cy="16581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424" name="Picture 16" descr="http://newswatch.nationalgeographic.com/files/2014/09/%C2%A9Garth-Lenz-8791-watermark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61162" y="3124200"/>
            <a:ext cx="1730438" cy="16581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5" name="Rectangle 14"/>
          <p:cNvSpPr/>
          <p:nvPr/>
        </p:nvSpPr>
        <p:spPr>
          <a:xfrm>
            <a:off x="5627719" y="3112532"/>
            <a:ext cx="1393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নদীবিধৌত উর্বর অঞ্চল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2" descr="http://www.unep-wcmc.org/system/cms/files/files/000/000/487/original/photo_collage_af_amp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1892450" cy="22323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Straight Arrow Connector 3"/>
          <p:cNvCxnSpPr/>
          <p:nvPr/>
        </p:nvCxnSpPr>
        <p:spPr>
          <a:xfrm>
            <a:off x="1828800" y="1116139"/>
            <a:ext cx="844475" cy="0"/>
          </a:xfrm>
          <a:prstGeom prst="straightConnector1">
            <a:avLst/>
          </a:prstGeom>
          <a:ln w="57150">
            <a:prstDash val="sysDot"/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132503" y="1256666"/>
            <a:ext cx="1372697" cy="212695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24600" y="1147408"/>
            <a:ext cx="864051" cy="22465"/>
          </a:xfrm>
          <a:prstGeom prst="straightConnector1">
            <a:avLst/>
          </a:prstGeom>
          <a:ln w="57150">
            <a:prstDash val="sysDot"/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245250" y="1256665"/>
            <a:ext cx="1663775" cy="228599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828800" y="4038600"/>
            <a:ext cx="5410200" cy="0"/>
          </a:xfrm>
          <a:prstGeom prst="straightConnector1">
            <a:avLst/>
          </a:prstGeom>
          <a:ln w="57150">
            <a:prstDash val="sysDot"/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014781" y="2743200"/>
            <a:ext cx="1033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400" b="1" dirty="0" smtClean="0">
                <a:latin typeface="NikoshBAN" pitchFamily="2" charset="0"/>
                <a:cs typeface="NikoshBAN" pitchFamily="2" charset="0"/>
              </a:rPr>
              <a:t>অনুর্বর খরাপ্রবণ এলাকা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2" name="Picture 2" descr="http://cdn.c.photoshelter.com/img-get/I0000ipA3fUPFWCU/s/710/winter-agriculture-805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3449" y="5138306"/>
            <a:ext cx="2401151" cy="15940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3" name="Picture 4" descr="https://www.teachers.gov.bd/sites/default/files/styles/large/public/photo/1_30.jpg?itok=PngxSweA"/>
          <p:cNvPicPr>
            <a:picLocks noChangeAspect="1" noChangeArrowheads="1"/>
          </p:cNvPicPr>
          <p:nvPr/>
        </p:nvPicPr>
        <p:blipFill rotWithShape="1">
          <a:blip r:embed="rId12"/>
          <a:srcRect l="3580" t="7535" r="9092" b="16898"/>
          <a:stretch/>
        </p:blipFill>
        <p:spPr bwMode="auto">
          <a:xfrm>
            <a:off x="6558456" y="5098490"/>
            <a:ext cx="2433144" cy="1614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cxnSp>
        <p:nvCxnSpPr>
          <p:cNvPr id="5" name="Straight Arrow Connector 4"/>
          <p:cNvCxnSpPr/>
          <p:nvPr/>
        </p:nvCxnSpPr>
        <p:spPr>
          <a:xfrm>
            <a:off x="2531390" y="6019800"/>
            <a:ext cx="4027066" cy="0"/>
          </a:xfrm>
          <a:prstGeom prst="straightConnector1">
            <a:avLst/>
          </a:prstGeom>
          <a:ln w="57150">
            <a:prstDash val="sysDash"/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8851" y="5355502"/>
            <a:ext cx="359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অঞ্চলে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তুষারস্নাত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শীতকাল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7082" y="6229290"/>
            <a:ext cx="313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তখন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অঞ্চলে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গ্রীষ্ম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বসন্তকাল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5" grpId="0"/>
      <p:bldP spid="62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28600" y="6019800"/>
            <a:ext cx="2494252" cy="1018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3362980"/>
            <a:ext cx="13932" cy="2667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90600" y="3364568"/>
            <a:ext cx="1588" cy="266461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362980"/>
            <a:ext cx="5334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33600" y="3366156"/>
            <a:ext cx="0" cy="266303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67000" y="3366156"/>
            <a:ext cx="794" cy="2663824"/>
          </a:xfrm>
          <a:prstGeom prst="line">
            <a:avLst/>
          </a:prstGeom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07274" y="3364568"/>
            <a:ext cx="559726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28600" y="6106180"/>
            <a:ext cx="12907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05000" y="6106180"/>
            <a:ext cx="8178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3831" y="178676"/>
            <a:ext cx="785069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দিক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উভয়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জমির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ইউনিট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গড়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কাছাকাছি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3886200"/>
            <a:ext cx="912813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জমির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ইউনিট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গড়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657600" y="1905000"/>
            <a:ext cx="0" cy="411480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14800" y="1905000"/>
            <a:ext cx="0" cy="412498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867400" y="1534180"/>
            <a:ext cx="0" cy="44958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1534180"/>
            <a:ext cx="0" cy="44958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334000" y="1534180"/>
            <a:ext cx="5334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657600" y="1905000"/>
            <a:ext cx="4572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442810" y="6096000"/>
            <a:ext cx="8867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পাঞ্জাব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067541" y="6106180"/>
            <a:ext cx="10663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হরিয়ানা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993524" y="1534180"/>
            <a:ext cx="2159876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কিছু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রাজ্যের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জমির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ইউনিট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প্রতি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গড়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এদের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চেয়ে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উঁচু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2400" b="1" dirty="0"/>
          </a:p>
        </p:txBody>
      </p:sp>
      <p:pic>
        <p:nvPicPr>
          <p:cNvPr id="2050" name="Picture 2" descr="D:\class six chapter 2\mobile picture gif 30-10-15\ea296fd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971800" cy="19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/>
          <p:cNvCxnSpPr/>
          <p:nvPr/>
        </p:nvCxnSpPr>
        <p:spPr>
          <a:xfrm>
            <a:off x="3559550" y="6019800"/>
            <a:ext cx="2494252" cy="10180"/>
          </a:xfrm>
          <a:prstGeom prst="line">
            <a:avLst/>
          </a:prstGeom>
          <a:ln w="57150"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5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4" grpId="0"/>
      <p:bldP spid="9" grpId="0" animBg="1"/>
      <p:bldP spid="47" grpId="0"/>
      <p:bldP spid="48" grpId="0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10.175.165.11/SP162.144.12.168/SDwww.dgjute.gov.bd/Spwp-content%2fgallery%2fcultivation/Rqae5eb53b-c103-49e4-a363-9cb05f81161d/ID1298C6E1F195AA00/RV200000/AVSkyController_3.1.2.50020/Br200/CL2-global/EI1305914271/Ht240/IP10.42.242.185%3a49224/IQ25/MO15/MT0/NIGPMOCCA-GAZDIST1-SKFCTL1/OC0/OS0/Otjpeg/PB200/PNMedCongestion_3G4GWiFi_Desktop/SI0700060048c050000000000000000000000000000a2af2b9000000000000000000000000a2900ca8cfef110951e4b800/SUhttp%3a%2f%2fwww.dgjute.gov.bd%2fwp-content%2fgallery%2fcultivation%2f54.jpg/Sd736B7966697265/TI1305914271/Tr1/Wh400/EVfb451d26a9efd9d9425bf1ee2a27c2b1/file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9948" y="1149894"/>
            <a:ext cx="2386726" cy="197430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4820" name="Picture 4" descr="https://encrypted-tbn3.gstatic.com/images?q=tbn:ANd9GcSI3RTB8VFC39p-KfznBoUJsFAWeN38vfhlIcNfhCSawDypqi1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1274" y="1149894"/>
            <a:ext cx="2386726" cy="19615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4822" name="Picture 6" descr="http://khamarbd.com/images/April-2014/P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1474" y="1174131"/>
            <a:ext cx="2386726" cy="19500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Rectangle 4"/>
          <p:cNvSpPr/>
          <p:nvPr/>
        </p:nvSpPr>
        <p:spPr>
          <a:xfrm rot="20283916">
            <a:off x="2414945" y="3888291"/>
            <a:ext cx="35076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পাট,চামড়া,ইলিশ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ছাড়া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কৃষিপণ্য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বাংলাদেশে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রপ্তানি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1725" y="191869"/>
            <a:ext cx="56388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বাংলাদেশী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পাট,চামড়া,ইলিশ</a:t>
            </a:r>
            <a:endParaRPr lang="en-US" sz="3600" dirty="0"/>
          </a:p>
        </p:txBody>
      </p:sp>
      <p:pic>
        <p:nvPicPr>
          <p:cNvPr id="3074" name="Picture 2" descr="D:\class six chapter 2\agriculture\8 class\14113124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53000"/>
            <a:ext cx="1460055" cy="15085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lass six chapter 2\agriculture\8 class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63" y="3276600"/>
            <a:ext cx="2039482" cy="16383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804269" y="4038600"/>
            <a:ext cx="5180294" cy="2155106"/>
          </a:xfrm>
          <a:prstGeom prst="straightConnector1">
            <a:avLst/>
          </a:prstGeom>
          <a:ln w="57150">
            <a:prstDash val="sysDot"/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0251907">
            <a:off x="3522974" y="5092746"/>
            <a:ext cx="2476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রপ্তানি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হয়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929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9050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সর্বত্র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সারা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উৎপাদিত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4800" dirty="0">
                <a:latin typeface="NikoshBAN" pitchFamily="2" charset="0"/>
                <a:cs typeface="NikoshBAN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5943600" cy="5949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cxnSp>
        <p:nvCxnSpPr>
          <p:cNvPr id="4" name="Straight Arrow Connector 3"/>
          <p:cNvCxnSpPr/>
          <p:nvPr/>
        </p:nvCxnSpPr>
        <p:spPr>
          <a:xfrm>
            <a:off x="1600200" y="2514600"/>
            <a:ext cx="4724400" cy="762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124200" y="3432080"/>
            <a:ext cx="3276600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05600" y="2209800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বাংলাদেশ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163669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ভিয়েতনাম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1.wp.com/media.npr.org/assets/img/2015/05/20/dsc_0912-1-1_custom-ba5eddddf40eca74f96176e3be1900606307a859-s800-c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" y="727226"/>
            <a:ext cx="2123388" cy="14825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9940" name="Picture 4" descr="http://www.ruralpovertyportal.org/documents/654016/781074/18244.jpg?t=13437292657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727226"/>
            <a:ext cx="2125023" cy="14825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3"/>
          <p:cNvSpPr/>
          <p:nvPr/>
        </p:nvSpPr>
        <p:spPr>
          <a:xfrm>
            <a:off x="1365107" y="101025"/>
            <a:ext cx="64411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ধান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http://corncorps.files.wordpress.com/2012/10/womenfarmi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17779" y="3029693"/>
            <a:ext cx="2138655" cy="1447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4" descr="http://paulsmit.smugmug.com/Features/Asia/Vietnam-mountain-tribes/i-FfPL8SD/1/L/vietnam-21457-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2" y="2982839"/>
            <a:ext cx="2123388" cy="15129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6"/>
          <p:cNvSpPr/>
          <p:nvPr/>
        </p:nvSpPr>
        <p:spPr>
          <a:xfrm>
            <a:off x="914400" y="2372380"/>
            <a:ext cx="73613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২৫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অনাগ্রসর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দুর্বল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2" descr="https://upload.wikimedia.org/wikipedia/commons/4/4f/Agriculture_in_Vietnam_with_farmer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1" y="5181600"/>
            <a:ext cx="2123388" cy="15464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4" descr="https://upload.wikimedia.org/wikipedia/commons/d/d1/Cambodian_farmers_planting_ri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28289" y="5257800"/>
            <a:ext cx="2128145" cy="14464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ctangle 9"/>
          <p:cNvSpPr/>
          <p:nvPr/>
        </p:nvSpPr>
        <p:spPr>
          <a:xfrm>
            <a:off x="2567098" y="4429780"/>
            <a:ext cx="29241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সমাজ</a:t>
            </a:r>
            <a:endParaRPr lang="en-US" sz="2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5905" y="5257800"/>
            <a:ext cx="274809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কারন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সংগঠিত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সমাজ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447800" y="144959"/>
            <a:ext cx="1981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পরিচয়</a:t>
            </a:r>
            <a:endParaRPr lang="en-US" sz="4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873276"/>
            <a:ext cx="4953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শেখ-মাসুদুর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endParaRPr lang="bn-BD" sz="4400" b="1" cap="none" spc="0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নওয়াপাড়া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ইয়াকুব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হাইস্কুল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বাগেরহা</a:t>
            </a:r>
            <a:r>
              <a:rPr lang="en-US" sz="44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ট।</a:t>
            </a:r>
            <a:endParaRPr lang="en-US" sz="4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988874"/>
            <a:ext cx="441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অষ্ট</a:t>
            </a:r>
            <a:r>
              <a:rPr lang="en-US" sz="36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</a:p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১ম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(পাঠ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-5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৫০মিনিট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0" y="4495800"/>
            <a:ext cx="35052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latin typeface="NikoshBAN" pitchFamily="2" charset="0"/>
                <a:cs typeface="NikoshBAN" pitchFamily="2" charset="0"/>
                <a:hlinkClick r:id="rId3"/>
              </a:rPr>
              <a:t>shaikhmasudurrahman@gmail.com</a:t>
            </a:r>
            <a:endParaRPr lang="en-US" sz="2000" b="1" dirty="0" smtClean="0"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০১৭১২-১৭৫৬৪২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C:\Users\HERA COMPUTER\Desktop\201608010015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55" y="144959"/>
            <a:ext cx="347743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idaca.or.jp/news/no101/img/101_32-2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59" y="1219200"/>
            <a:ext cx="3257041" cy="22939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3012" name="Picture 4" descr="http://www.grminternational.com/files/images/countries/Abu_Dhabi_WR_%28Russell_and_Chris_Hirst%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559" y="1219200"/>
            <a:ext cx="3257041" cy="228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Rectangle 3"/>
          <p:cNvSpPr/>
          <p:nvPr/>
        </p:nvSpPr>
        <p:spPr>
          <a:xfrm>
            <a:off x="90548" y="457200"/>
            <a:ext cx="88248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সমবায়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সংগঠনগুলো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অত্যন্ত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শক্তিশালী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সৃজনশীল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3014" name="Picture 6" descr="http://ethicallinks.org/araabiamaad/images/rice_farmers_Vietna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2895600" cy="20201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39879" y="6096000"/>
            <a:ext cx="8586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প্রত্যেক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সংগঠনের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সংগে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জড়ীত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2280" y="1600200"/>
            <a:ext cx="198120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সমবায়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সংগঠন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724280" y="3505200"/>
            <a:ext cx="1323720" cy="10668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943600" y="3513137"/>
            <a:ext cx="1425026" cy="10668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46631" y="1143000"/>
            <a:ext cx="2344969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বাৎসরিক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ব্যয়ের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৫০%যোগান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সংগঠনগুলো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D:\class six chapter 2\class eight dounload picture\20141030102406-tai-da-lat-nguoi-nhat-trong-rau-sach-co-lai-ta-thi-sao-tccl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631078" cy="4038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83326" y="1629103"/>
            <a:ext cx="1669874" cy="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19802" y="3124200"/>
            <a:ext cx="297179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সম্প্রসারণপ্রতিষ্ঠান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আর্থিক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73451" y="3724364"/>
            <a:ext cx="1146351" cy="0"/>
          </a:xfrm>
          <a:prstGeom prst="straightConnector1">
            <a:avLst/>
          </a:prstGeom>
          <a:ln w="57150"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1000" y="299544"/>
            <a:ext cx="8299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সংগঠনগুলো</a:t>
            </a:r>
            <a:r>
              <a:rPr lang="en-US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শক্তিশালী</a:t>
            </a:r>
            <a:r>
              <a:rPr lang="en-US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হওয়ায়</a:t>
            </a:r>
            <a:r>
              <a:rPr lang="en-US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0170" y="143470"/>
            <a:ext cx="2722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323237"/>
            <a:ext cx="5410200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তুলনামূলক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আলোচনা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চার্ট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আকারে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0"/>
            <a:ext cx="1829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371600"/>
            <a:ext cx="63273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তুলনায়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কতগুন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বড়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438400"/>
            <a:ext cx="8199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২।বাংলাদেশের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ভারতে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রপ্তানি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35052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সমবায়গুলো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বাৎসরিক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ব্যয়ের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অংশ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যোগান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52400"/>
            <a:ext cx="2610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কৃষকদের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অগ্রগতি</a:t>
            </a:r>
            <a:r>
              <a:rPr lang="en-US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উন্নতি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smtClean="0">
                <a:latin typeface="NikoshBAN" pitchFamily="2" charset="0"/>
                <a:cs typeface="NikoshBAN" pitchFamily="2" charset="0"/>
              </a:rPr>
              <a:t>কারণ </a:t>
            </a:r>
            <a:r>
              <a:rPr lang="en-US" sz="4800" b="1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class six chapter 2\agriculture\agriculture 1-11-15\The field of chemical fertilizer - Google %E0%A6%85%E0%A6%A8%E0%A7%81%E0%A6%B8%E0%A6%A8%E0%A7%8D%E0%A6%A7%E0%A6%BE%E0%A6%A8_files\blank_data_004\Beauty-Flower-Gardening-Ideas-Winsome-Garden-Ideas-Amazing-l.jpg"/>
          <p:cNvSpPr>
            <a:spLocks noChangeAspect="1" noChangeArrowheads="1"/>
          </p:cNvSpPr>
          <p:nvPr/>
        </p:nvSpPr>
        <p:spPr bwMode="auto">
          <a:xfrm>
            <a:off x="155575" y="-1790700"/>
            <a:ext cx="56292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74174" cy="6629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24054" y="3733800"/>
            <a:ext cx="32784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4800" b="1" cap="none" spc="0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800" b="1" cap="none" spc="0" dirty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2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Picture 4" descr="D:\class six chapter 2\class eight dounload picture\Agriculture_in_Ind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9"/>
          <a:stretch/>
        </p:blipFill>
        <p:spPr bwMode="auto">
          <a:xfrm>
            <a:off x="-1" y="3429000"/>
            <a:ext cx="3810001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810000" y="2667000"/>
            <a:ext cx="1524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19800" y="3721976"/>
            <a:ext cx="2895600" cy="8500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8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457200"/>
            <a:ext cx="3038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8330" y="2514600"/>
            <a:ext cx="4777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0"/>
            <a:ext cx="212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971800"/>
            <a:ext cx="73196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1। </a:t>
            </a:r>
            <a:r>
              <a:rPr lang="en-US" sz="32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32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2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</a:t>
            </a:r>
            <a:r>
              <a:rPr lang="en-US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en-US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4038600"/>
            <a:ext cx="85268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তুলনায়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ভা্রতের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অবস্থা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281488"/>
            <a:ext cx="8305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ভিয়েতনামের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কৃষকদের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371600"/>
            <a:ext cx="784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agamosmisiones.org/images/fullres/map-bangl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191000"/>
            <a:ext cx="1905000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114138" y="5832901"/>
            <a:ext cx="2270346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পার্শ্ববর্তী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দেশ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934200" y="4727529"/>
            <a:ext cx="1184491" cy="643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00800" y="4815553"/>
            <a:ext cx="533400" cy="499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D:\agriculture\6-8class agriculture picture\62959AF8-8ACB-40AB-9D6E-51699D169559_w640_r1_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0" y="217161"/>
            <a:ext cx="2627875" cy="2561836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Rectangle 6"/>
          <p:cNvSpPr/>
          <p:nvPr/>
        </p:nvSpPr>
        <p:spPr>
          <a:xfrm>
            <a:off x="419100" y="5581471"/>
            <a:ext cx="20955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জনসংখ্যা</a:t>
            </a:r>
            <a:r>
              <a:rPr lang="en-US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বৃদ্ধির</a:t>
            </a:r>
            <a:r>
              <a:rPr lang="en-US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সমস্যাগ্রস্ত</a:t>
            </a:r>
            <a:r>
              <a:rPr lang="en-US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24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endParaRPr lang="en-US" sz="24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4038600"/>
            <a:ext cx="381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3048000"/>
            <a:ext cx="4572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11281" y="4505262"/>
            <a:ext cx="11304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endParaRPr lang="en-US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719" y="4567535"/>
            <a:ext cx="7264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286000" y="2837534"/>
            <a:ext cx="4038600" cy="2725066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334000" y="3304256"/>
            <a:ext cx="1143000" cy="1423274"/>
          </a:xfrm>
          <a:prstGeom prst="straightConnector1">
            <a:avLst/>
          </a:prstGeom>
          <a:ln w="57150">
            <a:prstDash val="sysDot"/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Picture 2" descr="D:\agriculture\6-8class agriculture picture\cms.somewhereinblog.n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201750"/>
            <a:ext cx="2607810" cy="2577247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6096000" y="2826603"/>
            <a:ext cx="294235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ক্ষধা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নিবারণের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গুরুভার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দেশ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দুটির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সমাজের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07560" y="2842591"/>
            <a:ext cx="232644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বর্ধনশীল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জনগোষ্ঠী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D:\class six chapter 2\agriculture\6-8class agriculture picture\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71" y="201750"/>
            <a:ext cx="2635029" cy="25414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5486400" y="1479686"/>
            <a:ext cx="762000" cy="1839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2107942">
            <a:off x="4015122" y="3693571"/>
            <a:ext cx="80010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মিল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8" grpId="0"/>
      <p:bldP spid="19" grpId="0"/>
      <p:bldP spid="54" grpId="0" animBg="1"/>
      <p:bldP spid="55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lass six chapter 2\agriculture\8 class\agriculture-in-indi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71498"/>
            <a:ext cx="6150188" cy="55730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hagamosmisiones.org/images/fullres/map-bangl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133600"/>
            <a:ext cx="1905000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273545" y="2808479"/>
            <a:ext cx="488455" cy="471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38200" y="2636683"/>
            <a:ext cx="1184491" cy="643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33600" y="3132563"/>
            <a:ext cx="841591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D:\class six chapter 2\class eight dounload picture\BANGLADES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671498"/>
            <a:ext cx="990599" cy="146210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4297740"/>
            <a:ext cx="274320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ঐতিহাসিক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সাংস্কৃতিক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সম্পর্কের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বৈচিত্র্যেরও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মিল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743200" y="5103018"/>
            <a:ext cx="22098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095897" y="4456509"/>
            <a:ext cx="1293812" cy="79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629694" y="4456906"/>
            <a:ext cx="1293812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43200" y="3810000"/>
            <a:ext cx="5334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2590403" y="3274615"/>
            <a:ext cx="3658394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122612" y="3275012"/>
            <a:ext cx="3659982" cy="794"/>
          </a:xfrm>
          <a:prstGeom prst="line">
            <a:avLst/>
          </a:prstGeom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19600" y="1445418"/>
            <a:ext cx="533400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209800" y="5181600"/>
            <a:ext cx="17636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14800" y="5181600"/>
            <a:ext cx="1088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ভারত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9200" y="152400"/>
            <a:ext cx="66656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চাইতে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ভারত</a:t>
            </a:r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এগিয়ে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062335"/>
            <a:ext cx="1905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1047690"/>
            <a:ext cx="143991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ভারতের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0" y="1463565"/>
            <a:ext cx="0" cy="5394435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2" name="Picture 4" descr="D:\class six chapter 2\class eight dounload picture\07_SKAC_Banner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7"/>
          <a:stretch/>
        </p:blipFill>
        <p:spPr bwMode="auto">
          <a:xfrm>
            <a:off x="6882340" y="5207840"/>
            <a:ext cx="2033059" cy="155819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class six chapter 2\class eight dounload picture\07_SKAC_Banner_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61" r="33419"/>
          <a:stretch/>
        </p:blipFill>
        <p:spPr bwMode="auto">
          <a:xfrm>
            <a:off x="4724399" y="5207672"/>
            <a:ext cx="2033059" cy="15741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class six chapter 2\class eight dounload picture\07_SKAC_Banner_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1" r="-1"/>
          <a:stretch/>
        </p:blipFill>
        <p:spPr bwMode="auto">
          <a:xfrm>
            <a:off x="6931501" y="1670202"/>
            <a:ext cx="1983372" cy="15301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lass six chapter 2\class eight dounload picture\1_1167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378844"/>
            <a:ext cx="2027563" cy="15301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class six chapter 2\class eight dounload picture\hqdefault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660038"/>
            <a:ext cx="2027563" cy="15371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agriculture\class 6\Sugarcane-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5176238"/>
            <a:ext cx="1928648" cy="15505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Picture 5" descr="D:\agriculture\class 6\1c159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" y="3366918"/>
            <a:ext cx="1999593" cy="14788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9" name="Picture 4" descr="D:\agriculture\class 6\bos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5189518"/>
            <a:ext cx="1981200" cy="152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58" name="Picture 10" descr="D:\class six chapter 2\agriculture\class6 lesson3\moa_hea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670202"/>
            <a:ext cx="2286001" cy="14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class six chapter 2\agriculture\class seven\b715f9af54e8e60851260c713a54ce0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07" y="3378843"/>
            <a:ext cx="1954794" cy="1530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class six chapter 2\agriculture\class 6\Flower_cultivation_Bangladesh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78844"/>
            <a:ext cx="2094743" cy="14669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class six chapter 2\agriculture\class 6\file (16)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433" y="1670201"/>
            <a:ext cx="1915510" cy="1453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18764" y="83403"/>
            <a:ext cx="4667836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ধানসহ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অন্যান্য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শস্য,ডাল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ফসল,ফুল-ফল,ভোজ্য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তেলবীজসহ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অন্যন্য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মাঠ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উদ্যান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8665" y="986135"/>
            <a:ext cx="838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তুলনা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982</Words>
  <Application>Microsoft Office PowerPoint</Application>
  <PresentationFormat>On-screen Show (4:3)</PresentationFormat>
  <Paragraphs>148</Paragraphs>
  <Slides>25</Slides>
  <Notes>25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HERA</dc:creator>
  <cp:lastModifiedBy>HERA COMPUTER</cp:lastModifiedBy>
  <cp:revision>142</cp:revision>
  <dcterms:created xsi:type="dcterms:W3CDTF">2006-08-16T00:00:00Z</dcterms:created>
  <dcterms:modified xsi:type="dcterms:W3CDTF">2016-08-06T14:24:21Z</dcterms:modified>
</cp:coreProperties>
</file>